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4"/>
  </p:sldMasterIdLst>
  <p:handoutMasterIdLst>
    <p:handoutMasterId r:id="rId6"/>
  </p:handoutMasterIdLst>
  <p:sldIdLst>
    <p:sldId id="256" r:id="rId5"/>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33"/>
    <a:srgbClr val="FFE05B"/>
    <a:srgbClr val="FFCC00"/>
    <a:srgbClr val="993366"/>
    <a:srgbClr val="FFCCFF"/>
    <a:srgbClr val="FF99CC"/>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3" autoAdjust="0"/>
    <p:restoredTop sz="96301" autoAdjust="0"/>
  </p:normalViewPr>
  <p:slideViewPr>
    <p:cSldViewPr showGuides="1">
      <p:cViewPr>
        <p:scale>
          <a:sx n="40" d="100"/>
          <a:sy n="40" d="100"/>
        </p:scale>
        <p:origin x="136" y="216"/>
      </p:cViewPr>
      <p:guideLst>
        <p:guide orient="horz"/>
        <p:guide pos="22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handoutMaster" Target="handoutMasters/handout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a:t>Click to edit Master title style</a:t>
            </a:r>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a:t>Click to edit Master title style</a:t>
            </a:r>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a:t>Click to edit Master title style</a:t>
            </a:r>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s://docs.python.org/3/" TargetMode="External"/><Relationship Id="rId7" Type="http://schemas.openxmlformats.org/officeDocument/2006/relationships/image" Target="../media/image3.wmf"/><Relationship Id="rId12" Type="http://schemas.openxmlformats.org/officeDocument/2006/relationships/image" Target="../media/image8.jpg"/><Relationship Id="rId2" Type="http://schemas.openxmlformats.org/officeDocument/2006/relationships/hyperlink" Target="https://open-meteo.com/?utm_source=chatgpt.com" TargetMode="External"/><Relationship Id="rId1" Type="http://schemas.openxmlformats.org/officeDocument/2006/relationships/slideLayout" Target="../slideLayouts/slideLayout1.xml"/><Relationship Id="rId6" Type="http://schemas.openxmlformats.org/officeDocument/2006/relationships/image" Target="../media/image2.wmf"/><Relationship Id="rId11" Type="http://schemas.openxmlformats.org/officeDocument/2006/relationships/image" Target="../media/image7.png"/><Relationship Id="rId5" Type="http://schemas.openxmlformats.org/officeDocument/2006/relationships/hyperlink" Target="https://pypi.org/project/requests/" TargetMode="External"/><Relationship Id="rId10" Type="http://schemas.openxmlformats.org/officeDocument/2006/relationships/image" Target="../media/image6.png"/><Relationship Id="rId4" Type="http://schemas.openxmlformats.org/officeDocument/2006/relationships/hyperlink" Target="https://matplotlib.org/"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0" y="976967"/>
            <a:ext cx="34594801" cy="2893100"/>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8000" dirty="0" err="1">
                <a:solidFill>
                  <a:schemeClr val="tx2">
                    <a:lumMod val="60000"/>
                    <a:lumOff val="40000"/>
                  </a:schemeClr>
                </a:solidFill>
              </a:rPr>
              <a:t>WeatherWear</a:t>
            </a:r>
            <a:r>
              <a:rPr lang="en-US" sz="8000" dirty="0">
                <a:solidFill>
                  <a:schemeClr val="tx2">
                    <a:lumMod val="60000"/>
                    <a:lumOff val="40000"/>
                  </a:schemeClr>
                </a:solidFill>
              </a:rPr>
              <a:t>: Weather-Based Clothing Recommendation</a:t>
            </a:r>
            <a:endParaRPr lang="en-US" sz="8000" b="1" dirty="0">
              <a:solidFill>
                <a:schemeClr val="tx2">
                  <a:lumMod val="60000"/>
                  <a:lumOff val="40000"/>
                </a:schemeClr>
              </a:solidFill>
              <a:effectLst>
                <a:outerShdw blurRad="38100" dist="38100" dir="2700000" algn="tl">
                  <a:srgbClr val="000000">
                    <a:alpha val="43137"/>
                  </a:srgbClr>
                </a:outerShdw>
              </a:effectLst>
              <a:latin typeface="Arial Black" pitchFamily="34" charset="0"/>
            </a:endParaRPr>
          </a:p>
          <a:p>
            <a:pPr algn="ctr" defTabSz="3760788">
              <a:spcBef>
                <a:spcPct val="50000"/>
              </a:spcBef>
              <a:defRPr/>
            </a:pPr>
            <a:r>
              <a:rPr lang="en-US" sz="4000" b="1" dirty="0">
                <a:solidFill>
                  <a:schemeClr val="accent1"/>
                </a:solidFill>
                <a:latin typeface="Arial Black" pitchFamily="34" charset="0"/>
              </a:rPr>
              <a:t>Sabit Fardin, CIS 461  ·   Sarbani Banerjee, Ph.D. , Computer Information Systems Department</a:t>
            </a:r>
          </a:p>
        </p:txBody>
      </p:sp>
      <p:sp>
        <p:nvSpPr>
          <p:cNvPr id="2051" name="Text Box 355"/>
          <p:cNvSpPr txBox="1">
            <a:spLocks noChangeArrowheads="1"/>
          </p:cNvSpPr>
          <p:nvPr/>
        </p:nvSpPr>
        <p:spPr bwMode="auto">
          <a:xfrm>
            <a:off x="1017072" y="11594730"/>
            <a:ext cx="11297920" cy="3778543"/>
          </a:xfrm>
          <a:prstGeom prst="rect">
            <a:avLst/>
          </a:prstGeom>
          <a:noFill/>
          <a:ln w="9525">
            <a:noFill/>
            <a:miter lim="800000"/>
            <a:headEnd/>
            <a:tailEnd/>
          </a:ln>
        </p:spPr>
        <p:txBody>
          <a:bodyPr wrap="square" lIns="84400" tIns="42200" rIns="84400" bIns="42200">
            <a:spAutoFit/>
          </a:bodyPr>
          <a:lstStyle/>
          <a:p>
            <a:pPr algn="just" defTabSz="3760788">
              <a:defRPr/>
            </a:pPr>
            <a:r>
              <a:rPr lang="en-US" sz="2400" dirty="0"/>
              <a:t>Choosing appropriate clothing can be difficult in rapidly changing weather, especially in regions with unpredictable temperature shifts, wind, or sudden rainfall. Existing weather apps report conditions but rarely offer personalized, actionable recommendations. This project bridges that gap by transforming raw meteorological data into meaningful wardrobe guidance.</a:t>
            </a:r>
            <a:br>
              <a:rPr lang="en-US" sz="2400" dirty="0"/>
            </a:br>
            <a:r>
              <a:rPr lang="en-US" sz="2400" dirty="0"/>
              <a:t>By integrating Python with a live weather API, </a:t>
            </a:r>
            <a:r>
              <a:rPr lang="en-US" sz="2400" dirty="0" err="1"/>
              <a:t>WeatherWear</a:t>
            </a:r>
            <a:r>
              <a:rPr lang="en-US" sz="2400" dirty="0"/>
              <a:t> demonstrates how students can apply computational thinking and data analysis to improve daily convenience. This project also showcases Python’s usefulness beyond academic exercises—highlighting real-world applications such as automation, data-driven decision-making, and intelligent systems.</a:t>
            </a:r>
          </a:p>
        </p:txBody>
      </p:sp>
      <p:sp>
        <p:nvSpPr>
          <p:cNvPr id="2052" name="Text Box 356"/>
          <p:cNvSpPr txBox="1">
            <a:spLocks noChangeArrowheads="1"/>
          </p:cNvSpPr>
          <p:nvPr/>
        </p:nvSpPr>
        <p:spPr bwMode="auto">
          <a:xfrm>
            <a:off x="1034845" y="16629482"/>
            <a:ext cx="10972800" cy="6363866"/>
          </a:xfrm>
          <a:prstGeom prst="rect">
            <a:avLst/>
          </a:prstGeom>
          <a:noFill/>
          <a:ln w="9525">
            <a:noFill/>
            <a:miter lim="800000"/>
            <a:headEnd/>
            <a:tailEnd/>
          </a:ln>
        </p:spPr>
        <p:txBody>
          <a:bodyPr wrap="square" lIns="84400" tIns="42200" rIns="84400" bIns="42200">
            <a:spAutoFit/>
          </a:bodyPr>
          <a:lstStyle/>
          <a:p>
            <a:r>
              <a:rPr lang="en-US" sz="2400" b="1" dirty="0"/>
              <a:t>Data Acquisition:</a:t>
            </a:r>
            <a:br>
              <a:rPr lang="en-US" sz="2400" dirty="0"/>
            </a:br>
            <a:r>
              <a:rPr lang="en-US" sz="2400" dirty="0"/>
              <a:t>Used the Open-</a:t>
            </a:r>
            <a:r>
              <a:rPr lang="en-US" sz="2400" dirty="0" err="1"/>
              <a:t>Meteo</a:t>
            </a:r>
            <a:r>
              <a:rPr lang="en-US" sz="2400" dirty="0"/>
              <a:t> API for real-time weather and geocoding (</a:t>
            </a:r>
            <a:r>
              <a:rPr lang="en-US" sz="2400" dirty="0" err="1"/>
              <a:t>lat</a:t>
            </a:r>
            <a:r>
              <a:rPr lang="en-US" sz="2400" dirty="0"/>
              <a:t>/</a:t>
            </a:r>
            <a:r>
              <a:rPr lang="en-US" sz="2400" dirty="0" err="1"/>
              <a:t>lon</a:t>
            </a:r>
            <a:r>
              <a:rPr lang="en-US" sz="2400" dirty="0"/>
              <a:t> lookup).</a:t>
            </a:r>
          </a:p>
          <a:p>
            <a:r>
              <a:rPr lang="en-US" sz="2400" b="1" dirty="0"/>
              <a:t>Programming Tools:</a:t>
            </a:r>
            <a:br>
              <a:rPr lang="en-US" sz="2400" dirty="0"/>
            </a:br>
            <a:r>
              <a:rPr lang="en-US" sz="2400" dirty="0"/>
              <a:t>Implemented in Python using requests, </a:t>
            </a:r>
            <a:r>
              <a:rPr lang="en-US" sz="2400" dirty="0" err="1"/>
              <a:t>json</a:t>
            </a:r>
            <a:r>
              <a:rPr lang="en-US" sz="2400" dirty="0"/>
              <a:t>, and matplotlib.</a:t>
            </a:r>
          </a:p>
          <a:p>
            <a:r>
              <a:rPr lang="en-US" sz="2400" b="1" dirty="0"/>
              <a:t>Data Processing:</a:t>
            </a:r>
            <a:br>
              <a:rPr lang="en-US" sz="2400" dirty="0"/>
            </a:br>
            <a:r>
              <a:rPr lang="en-US" sz="2400" dirty="0"/>
              <a:t>Extracted current temperature, humidity, wind speed, weather conditions, and generated a 5-day forecast dataset.</a:t>
            </a:r>
          </a:p>
          <a:p>
            <a:r>
              <a:rPr lang="en-US" sz="2400" b="1" dirty="0"/>
              <a:t>Logic &amp; Decision Engine:</a:t>
            </a:r>
            <a:br>
              <a:rPr lang="en-US" sz="2400" dirty="0"/>
            </a:br>
            <a:r>
              <a:rPr lang="en-US" sz="2400" dirty="0"/>
              <a:t>Developed a rule-based system considering user context (indoor/outdoor) and weather severity to determine outfit categories.</a:t>
            </a:r>
          </a:p>
          <a:p>
            <a:r>
              <a:rPr lang="en-US" sz="2400" b="1" dirty="0"/>
              <a:t>Visualization:</a:t>
            </a:r>
            <a:br>
              <a:rPr lang="en-US" sz="2400" dirty="0"/>
            </a:br>
            <a:r>
              <a:rPr lang="en-US" sz="2400" dirty="0"/>
              <a:t>Plotted 5-day temperature trends using Matplotlib and saved the figure as </a:t>
            </a:r>
            <a:r>
              <a:rPr lang="en-US" sz="2400" dirty="0" err="1"/>
              <a:t>temperature_chart.png</a:t>
            </a:r>
            <a:r>
              <a:rPr lang="en-US" sz="2400" dirty="0"/>
              <a:t> for the poster and presentation.</a:t>
            </a:r>
          </a:p>
          <a:p>
            <a:r>
              <a:rPr lang="en-US" sz="2400" b="1" dirty="0"/>
              <a:t>User Interaction:</a:t>
            </a:r>
            <a:br>
              <a:rPr lang="en-US" sz="2400" dirty="0"/>
            </a:br>
            <a:r>
              <a:rPr lang="en-US" sz="2400" dirty="0"/>
              <a:t>Command-line interface prompts users for city and context (indoor/outdoor), producing a personalized recommendation.</a:t>
            </a:r>
          </a:p>
          <a:p>
            <a:pPr algn="just" defTabSz="3760788">
              <a:defRPr/>
            </a:pPr>
            <a:endParaRPr lang="en-US" sz="2400" dirty="0"/>
          </a:p>
        </p:txBody>
      </p:sp>
      <p:sp>
        <p:nvSpPr>
          <p:cNvPr id="2053" name="Text Box 357"/>
          <p:cNvSpPr txBox="1">
            <a:spLocks noChangeArrowheads="1"/>
          </p:cNvSpPr>
          <p:nvPr/>
        </p:nvSpPr>
        <p:spPr bwMode="auto">
          <a:xfrm>
            <a:off x="1132840" y="5846293"/>
            <a:ext cx="10322560" cy="454556"/>
          </a:xfrm>
          <a:prstGeom prst="rect">
            <a:avLst/>
          </a:prstGeom>
          <a:noFill/>
          <a:ln w="9525">
            <a:noFill/>
            <a:miter lim="800000"/>
            <a:headEnd/>
            <a:tailEnd/>
          </a:ln>
        </p:spPr>
        <p:txBody>
          <a:bodyPr wrap="square" lIns="0" tIns="42200" rIns="84400" bIns="42200">
            <a:spAutoFit/>
          </a:bodyPr>
          <a:lstStyle/>
          <a:p>
            <a:pPr algn="just" defTabSz="3760788">
              <a:defRPr/>
            </a:pPr>
            <a:endParaRPr lang="en-US" sz="2400" dirty="0"/>
          </a:p>
        </p:txBody>
      </p:sp>
      <p:sp>
        <p:nvSpPr>
          <p:cNvPr id="1034" name="Text Box 361"/>
          <p:cNvSpPr txBox="1">
            <a:spLocks noChangeArrowheads="1"/>
          </p:cNvSpPr>
          <p:nvPr/>
        </p:nvSpPr>
        <p:spPr bwMode="auto">
          <a:xfrm>
            <a:off x="12130107"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058" name="Text Box 364"/>
          <p:cNvSpPr txBox="1">
            <a:spLocks noChangeArrowheads="1"/>
          </p:cNvSpPr>
          <p:nvPr/>
        </p:nvSpPr>
        <p:spPr bwMode="auto">
          <a:xfrm>
            <a:off x="25406555" y="22561193"/>
            <a:ext cx="9561511" cy="3039879"/>
          </a:xfrm>
          <a:prstGeom prst="rect">
            <a:avLst/>
          </a:prstGeom>
          <a:noFill/>
          <a:ln w="9525">
            <a:noFill/>
            <a:miter lim="800000"/>
            <a:headEnd/>
            <a:tailEnd/>
          </a:ln>
        </p:spPr>
        <p:txBody>
          <a:bodyPr wrap="square" lIns="84400" tIns="42200" rIns="84400" bIns="42200" numCol="1" spcCol="457200">
            <a:spAutoFit/>
          </a:bodyPr>
          <a:lstStyle/>
          <a:p>
            <a:r>
              <a:rPr lang="en-US" sz="2400" dirty="0"/>
              <a:t>Open-</a:t>
            </a:r>
            <a:r>
              <a:rPr lang="en-US" sz="2400" dirty="0" err="1"/>
              <a:t>Meteo</a:t>
            </a:r>
            <a:r>
              <a:rPr lang="en-US" sz="2400" dirty="0"/>
              <a:t> API. </a:t>
            </a:r>
            <a:r>
              <a:rPr lang="en-US" sz="2400" dirty="0">
                <a:hlinkClick r:id="rId2"/>
              </a:rPr>
              <a:t>https://open-meteo.com</a:t>
            </a:r>
            <a:endParaRPr lang="en-US" sz="2400" dirty="0"/>
          </a:p>
          <a:p>
            <a:r>
              <a:rPr lang="en-US" sz="2400" dirty="0"/>
              <a:t>Python Software Foundation. </a:t>
            </a:r>
            <a:r>
              <a:rPr lang="en-US" sz="2400" i="1" dirty="0"/>
              <a:t>Python 3 Documentation.</a:t>
            </a:r>
            <a:r>
              <a:rPr lang="en-US" sz="2400" dirty="0"/>
              <a:t> </a:t>
            </a:r>
            <a:r>
              <a:rPr lang="en-US" sz="2400" dirty="0">
                <a:hlinkClick r:id="rId3"/>
              </a:rPr>
              <a:t>https://docs.python.org/3/</a:t>
            </a:r>
            <a:endParaRPr lang="en-US" sz="2400" dirty="0"/>
          </a:p>
          <a:p>
            <a:r>
              <a:rPr lang="en-US" sz="2400" dirty="0"/>
              <a:t>Matplotlib Developers. </a:t>
            </a:r>
            <a:r>
              <a:rPr lang="en-US" sz="2400" i="1" dirty="0"/>
              <a:t>Matplotlib Documentation.</a:t>
            </a:r>
            <a:r>
              <a:rPr lang="en-US" sz="2400" dirty="0"/>
              <a:t> </a:t>
            </a:r>
            <a:r>
              <a:rPr lang="en-US" sz="2400" dirty="0">
                <a:hlinkClick r:id="rId4"/>
              </a:rPr>
              <a:t>https://matplotlib.org/</a:t>
            </a:r>
            <a:endParaRPr lang="en-US" sz="2400" dirty="0"/>
          </a:p>
          <a:p>
            <a:r>
              <a:rPr lang="en-US" sz="2400" dirty="0"/>
              <a:t>Requests Library. </a:t>
            </a:r>
            <a:r>
              <a:rPr lang="en-US" sz="2400" dirty="0">
                <a:hlinkClick r:id="rId5"/>
              </a:rPr>
              <a:t>https://pypi.org/project/requests/</a:t>
            </a:r>
            <a:endParaRPr lang="en-US" sz="2400" dirty="0"/>
          </a:p>
          <a:p>
            <a:r>
              <a:rPr lang="en-US" sz="2400" dirty="0"/>
              <a:t>Buffalo State University — Poster Template Resources.</a:t>
            </a:r>
          </a:p>
          <a:p>
            <a:pPr marL="457200" indent="-457200" defTabSz="3760788">
              <a:defRPr/>
            </a:pPr>
            <a:endParaRPr lang="en-US" sz="2400" dirty="0"/>
          </a:p>
        </p:txBody>
      </p:sp>
      <p:sp>
        <p:nvSpPr>
          <p:cNvPr id="2413" name="Text Box 365"/>
          <p:cNvSpPr txBox="1">
            <a:spLocks noChangeArrowheads="1"/>
          </p:cNvSpPr>
          <p:nvPr/>
        </p:nvSpPr>
        <p:spPr bwMode="auto">
          <a:xfrm>
            <a:off x="25406555" y="21516486"/>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References</a:t>
            </a:r>
          </a:p>
        </p:txBody>
      </p:sp>
      <p:sp>
        <p:nvSpPr>
          <p:cNvPr id="2061" name="Text Box 368"/>
          <p:cNvSpPr txBox="1">
            <a:spLocks noChangeArrowheads="1"/>
          </p:cNvSpPr>
          <p:nvPr/>
        </p:nvSpPr>
        <p:spPr bwMode="auto">
          <a:xfrm>
            <a:off x="25527000" y="6043147"/>
            <a:ext cx="10134600" cy="4147875"/>
          </a:xfrm>
          <a:prstGeom prst="rect">
            <a:avLst/>
          </a:prstGeom>
          <a:noFill/>
          <a:ln w="9525">
            <a:noFill/>
            <a:miter lim="800000"/>
            <a:headEnd/>
            <a:tailEnd/>
          </a:ln>
        </p:spPr>
        <p:txBody>
          <a:bodyPr wrap="square" lIns="84400" tIns="42200" rIns="84400" bIns="42200">
            <a:spAutoFit/>
          </a:bodyPr>
          <a:lstStyle/>
          <a:p>
            <a:pPr>
              <a:defRPr/>
            </a:pPr>
            <a:r>
              <a:rPr lang="en-US" sz="2400" dirty="0"/>
              <a:t>Analysis of the collected data shows consistent relationships between temperature, wind speed, and clothing needs. For example, low temperatures combined with high wind speeds triggered “heavy jacket” recommendations, while moderate temperatures produced flexible layering suggestions. The 5-day forecast visualization allows users to anticipate upcoming trends rather than only reacting to same-day conditions.</a:t>
            </a:r>
            <a:br>
              <a:rPr lang="en-US" sz="2400" dirty="0"/>
            </a:br>
            <a:r>
              <a:rPr lang="en-US" sz="2400" dirty="0"/>
              <a:t>The preliminary results confirm that a simple rule-based model can create practical, user-friendly weather guidance without requiring machine learning—making it ideal for early-stage prototyping.</a:t>
            </a:r>
          </a:p>
          <a:p>
            <a:pPr>
              <a:defRPr/>
            </a:pPr>
            <a:endParaRPr lang="en-US" sz="2400" dirty="0"/>
          </a:p>
        </p:txBody>
      </p:sp>
      <p:sp>
        <p:nvSpPr>
          <p:cNvPr id="2063" name="Text Box 370"/>
          <p:cNvSpPr txBox="1">
            <a:spLocks noChangeArrowheads="1"/>
          </p:cNvSpPr>
          <p:nvPr/>
        </p:nvSpPr>
        <p:spPr bwMode="auto">
          <a:xfrm>
            <a:off x="25469503" y="14960519"/>
            <a:ext cx="10134600" cy="4147875"/>
          </a:xfrm>
          <a:prstGeom prst="rect">
            <a:avLst/>
          </a:prstGeom>
          <a:noFill/>
          <a:ln w="9525">
            <a:noFill/>
            <a:miter lim="800000"/>
            <a:headEnd/>
            <a:tailEnd/>
          </a:ln>
        </p:spPr>
        <p:txBody>
          <a:bodyPr wrap="square" lIns="84400" tIns="42200" rIns="84400" bIns="42200">
            <a:spAutoFit/>
          </a:bodyPr>
          <a:lstStyle/>
          <a:p>
            <a:r>
              <a:rPr lang="en-US" sz="2400" dirty="0" err="1"/>
              <a:t>WeatherWear</a:t>
            </a:r>
            <a:r>
              <a:rPr lang="en-US" sz="2400" dirty="0"/>
              <a:t> demonstrates how Python can transform raw weather data into useful, real-world recommendations. The project highlights the power of APIs, conditionals, and visualization techniques for solving daily-life problems. Future improvements may include:</a:t>
            </a:r>
          </a:p>
          <a:p>
            <a:r>
              <a:rPr lang="en-US" sz="2400" dirty="0"/>
              <a:t>Adding weekly forecasts or severe weather alerts</a:t>
            </a:r>
          </a:p>
          <a:p>
            <a:r>
              <a:rPr lang="en-US" sz="2400" dirty="0"/>
              <a:t>A mobile-friendly GUI or web interface</a:t>
            </a:r>
          </a:p>
          <a:p>
            <a:r>
              <a:rPr lang="en-US" sz="2400" dirty="0"/>
              <a:t>Custom clothing profiles (e.g., “I get cold easily”)</a:t>
            </a:r>
          </a:p>
          <a:p>
            <a:r>
              <a:rPr lang="en-US" sz="2400" dirty="0"/>
              <a:t>Machine learning for smarter predictions</a:t>
            </a:r>
          </a:p>
          <a:p>
            <a:r>
              <a:rPr lang="en-US" sz="2400" dirty="0" err="1"/>
              <a:t>WeatherWear</a:t>
            </a:r>
            <a:r>
              <a:rPr lang="en-US" sz="2400" dirty="0"/>
              <a:t> provides a strong foundation for further development and can be scaled into a fully featured mobile or web application.</a:t>
            </a:r>
          </a:p>
          <a:p>
            <a:pPr algn="just">
              <a:defRPr/>
            </a:pPr>
            <a:endParaRPr lang="en-US" sz="2400" dirty="0"/>
          </a:p>
        </p:txBody>
      </p:sp>
      <p:sp>
        <p:nvSpPr>
          <p:cNvPr id="2066" name="Text Box 356"/>
          <p:cNvSpPr txBox="1">
            <a:spLocks noChangeArrowheads="1"/>
          </p:cNvSpPr>
          <p:nvPr/>
        </p:nvSpPr>
        <p:spPr bwMode="auto">
          <a:xfrm>
            <a:off x="12420619" y="5814552"/>
            <a:ext cx="11318876" cy="5255870"/>
          </a:xfrm>
          <a:prstGeom prst="rect">
            <a:avLst/>
          </a:prstGeom>
          <a:noFill/>
          <a:ln w="9525">
            <a:noFill/>
            <a:miter lim="800000"/>
            <a:headEnd/>
            <a:tailEnd/>
          </a:ln>
        </p:spPr>
        <p:txBody>
          <a:bodyPr lIns="84400" tIns="42200" rIns="84400" bIns="42200">
            <a:spAutoFit/>
          </a:bodyPr>
          <a:lstStyle/>
          <a:p>
            <a:r>
              <a:rPr lang="en-US" sz="2400" b="1" dirty="0"/>
              <a:t>Key Outcomes:</a:t>
            </a:r>
            <a:endParaRPr lang="en-US" sz="2400" dirty="0"/>
          </a:p>
          <a:p>
            <a:r>
              <a:rPr lang="en-US" sz="2400" dirty="0"/>
              <a:t>Successfully retrieved and analyzed real-time weather conditions from the Open-</a:t>
            </a:r>
            <a:r>
              <a:rPr lang="en-US" sz="2400" dirty="0" err="1"/>
              <a:t>Meteo</a:t>
            </a:r>
            <a:r>
              <a:rPr lang="en-US" sz="2400" dirty="0"/>
              <a:t> API.</a:t>
            </a:r>
          </a:p>
          <a:p>
            <a:r>
              <a:rPr lang="en-US" sz="2400" dirty="0"/>
              <a:t>Designed a reliable recommendation engine that adapts to temperature, wind, and precipitation patterns.</a:t>
            </a:r>
          </a:p>
          <a:p>
            <a:r>
              <a:rPr lang="en-US" sz="2400" dirty="0"/>
              <a:t>Generated a clean, professional 5-day temperature trend graph for visual interpretation.</a:t>
            </a:r>
          </a:p>
          <a:p>
            <a:r>
              <a:rPr lang="en-US" sz="2400" dirty="0"/>
              <a:t>Demonstrated Python skills in APIs, logic building, datasets, and visualization.</a:t>
            </a:r>
          </a:p>
          <a:p>
            <a:r>
              <a:rPr lang="en-US" sz="2400" b="1" dirty="0"/>
              <a:t>Figures to Insert:</a:t>
            </a:r>
            <a:endParaRPr lang="en-US" sz="2400" dirty="0"/>
          </a:p>
          <a:p>
            <a:r>
              <a:rPr lang="en-US" sz="2400" b="1" dirty="0"/>
              <a:t>Screenshot of your terminal output</a:t>
            </a:r>
            <a:r>
              <a:rPr lang="en-US" sz="2400" dirty="0"/>
              <a:t> (weather summary + recommendation).</a:t>
            </a:r>
          </a:p>
          <a:p>
            <a:r>
              <a:rPr lang="en-US" sz="2400" b="1" dirty="0" err="1"/>
              <a:t>temperature_chart.png</a:t>
            </a:r>
            <a:r>
              <a:rPr lang="en-US" sz="2400" dirty="0"/>
              <a:t>.</a:t>
            </a:r>
          </a:p>
          <a:p>
            <a:r>
              <a:rPr lang="en-US" sz="2400" dirty="0"/>
              <a:t>Each image should include a caption such as:</a:t>
            </a:r>
            <a:br>
              <a:rPr lang="en-US" sz="2400" dirty="0"/>
            </a:br>
            <a:r>
              <a:rPr lang="en-US" sz="2400" i="1" dirty="0"/>
              <a:t>Figure 1. Five-day forecast temperature trend generated with Matplotlib.</a:t>
            </a:r>
            <a:endParaRPr lang="en-US" sz="2400" dirty="0"/>
          </a:p>
          <a:p>
            <a:pPr algn="just" defTabSz="3760788">
              <a:defRPr/>
            </a:pPr>
            <a:endParaRPr lang="en-US" sz="2400" dirty="0"/>
          </a:p>
        </p:txBody>
      </p:sp>
      <p:sp>
        <p:nvSpPr>
          <p:cNvPr id="2072" name="Text Box 364"/>
          <p:cNvSpPr txBox="1">
            <a:spLocks noChangeArrowheads="1"/>
          </p:cNvSpPr>
          <p:nvPr/>
        </p:nvSpPr>
        <p:spPr bwMode="auto">
          <a:xfrm>
            <a:off x="25418158" y="19964277"/>
            <a:ext cx="9365768" cy="1193220"/>
          </a:xfrm>
          <a:prstGeom prst="rect">
            <a:avLst/>
          </a:prstGeom>
          <a:noFill/>
          <a:ln w="9525">
            <a:noFill/>
            <a:miter lim="800000"/>
            <a:headEnd/>
            <a:tailEnd/>
          </a:ln>
        </p:spPr>
        <p:txBody>
          <a:bodyPr wrap="square" lIns="84400" tIns="42200" rIns="84400" bIns="42200">
            <a:spAutoFit/>
          </a:bodyPr>
          <a:lstStyle/>
          <a:p>
            <a:pPr defTabSz="3760788">
              <a:defRPr/>
            </a:pPr>
            <a:r>
              <a:rPr lang="en-US" sz="2400" dirty="0"/>
              <a:t>This project was created for CIS 461 / Python Programming under the guidance of the Computer Information Systems Department at Buffalo State University.</a:t>
            </a:r>
          </a:p>
        </p:txBody>
      </p:sp>
      <p:sp>
        <p:nvSpPr>
          <p:cNvPr id="43" name="Text Box 365"/>
          <p:cNvSpPr txBox="1">
            <a:spLocks noChangeArrowheads="1"/>
          </p:cNvSpPr>
          <p:nvPr/>
        </p:nvSpPr>
        <p:spPr bwMode="auto">
          <a:xfrm>
            <a:off x="25424328" y="19049082"/>
            <a:ext cx="9365768"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Acknowledgements</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999" y="1333500"/>
            <a:ext cx="2047875" cy="2324100"/>
          </a:xfrm>
          <a:prstGeom prst="rect">
            <a:avLst/>
          </a:prstGeom>
        </p:spPr>
      </p:pic>
      <p:sp>
        <p:nvSpPr>
          <p:cNvPr id="26" name="Text Box 359"/>
          <p:cNvSpPr txBox="1">
            <a:spLocks noChangeArrowheads="1"/>
          </p:cNvSpPr>
          <p:nvPr/>
        </p:nvSpPr>
        <p:spPr bwMode="auto">
          <a:xfrm>
            <a:off x="1017072" y="15672650"/>
            <a:ext cx="11172612"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Approach</a:t>
            </a:r>
          </a:p>
        </p:txBody>
      </p:sp>
      <p:sp>
        <p:nvSpPr>
          <p:cNvPr id="27" name="Text Box 360"/>
          <p:cNvSpPr txBox="1">
            <a:spLocks noChangeArrowheads="1"/>
          </p:cNvSpPr>
          <p:nvPr/>
        </p:nvSpPr>
        <p:spPr bwMode="auto">
          <a:xfrm>
            <a:off x="976432" y="10832397"/>
            <a:ext cx="113792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Introduction</a:t>
            </a:r>
            <a:endParaRPr lang="en-US" sz="3200" dirty="0">
              <a:latin typeface="Arial" panose="020B0604020202020204" pitchFamily="34" charset="0"/>
              <a:cs typeface="Arial" panose="020B0604020202020204" pitchFamily="34" charset="0"/>
            </a:endParaRPr>
          </a:p>
        </p:txBody>
      </p:sp>
      <p:sp>
        <p:nvSpPr>
          <p:cNvPr id="28" name="Text Box 362"/>
          <p:cNvSpPr txBox="1">
            <a:spLocks noChangeArrowheads="1"/>
          </p:cNvSpPr>
          <p:nvPr/>
        </p:nvSpPr>
        <p:spPr bwMode="auto">
          <a:xfrm>
            <a:off x="1132840" y="4855703"/>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Abstract</a:t>
            </a:r>
            <a:endParaRPr lang="en-US" sz="3200" dirty="0">
              <a:latin typeface="Arial" panose="020B0604020202020204" pitchFamily="34" charset="0"/>
              <a:cs typeface="Arial" panose="020B0604020202020204" pitchFamily="34" charset="0"/>
            </a:endParaRPr>
          </a:p>
        </p:txBody>
      </p:sp>
      <p:sp>
        <p:nvSpPr>
          <p:cNvPr id="29" name="Text Box 367"/>
          <p:cNvSpPr txBox="1">
            <a:spLocks noChangeArrowheads="1"/>
          </p:cNvSpPr>
          <p:nvPr/>
        </p:nvSpPr>
        <p:spPr bwMode="auto">
          <a:xfrm>
            <a:off x="25527000" y="4823954"/>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Interpretation of Findings</a:t>
            </a:r>
            <a:endParaRPr lang="en-US" sz="3200" dirty="0">
              <a:latin typeface="Arial" panose="020B0604020202020204" pitchFamily="34" charset="0"/>
              <a:cs typeface="Arial" panose="020B0604020202020204" pitchFamily="34" charset="0"/>
            </a:endParaRPr>
          </a:p>
        </p:txBody>
      </p:sp>
      <p:sp>
        <p:nvSpPr>
          <p:cNvPr id="30" name="Text Box 369"/>
          <p:cNvSpPr txBox="1">
            <a:spLocks noChangeArrowheads="1"/>
          </p:cNvSpPr>
          <p:nvPr/>
        </p:nvSpPr>
        <p:spPr bwMode="auto">
          <a:xfrm>
            <a:off x="25424328" y="14009767"/>
            <a:ext cx="10134600" cy="1500996"/>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cs typeface="Arial" panose="020B0604020202020204" pitchFamily="34" charset="0"/>
              </a:rPr>
              <a:t>Conclusion </a:t>
            </a:r>
            <a:endParaRPr lang="en-US" sz="3200" dirty="0">
              <a:latin typeface="Arial" panose="020B0604020202020204" pitchFamily="34" charset="0"/>
              <a:cs typeface="Arial" panose="020B0604020202020204" pitchFamily="34" charset="0"/>
            </a:endParaRPr>
          </a:p>
          <a:p>
            <a:pPr defTabSz="3760788">
              <a:spcBef>
                <a:spcPct val="50000"/>
              </a:spcBef>
              <a:defRPr/>
            </a:pPr>
            <a:endParaRPr lang="en-US" sz="3200" dirty="0">
              <a:solidFill>
                <a:schemeClr val="accent1"/>
              </a:solidFill>
              <a:latin typeface="Arial Black" pitchFamily="34" charset="0"/>
            </a:endParaRPr>
          </a:p>
        </p:txBody>
      </p:sp>
      <p:sp>
        <p:nvSpPr>
          <p:cNvPr id="31" name="Text Box 359"/>
          <p:cNvSpPr txBox="1">
            <a:spLocks noChangeArrowheads="1"/>
          </p:cNvSpPr>
          <p:nvPr/>
        </p:nvSpPr>
        <p:spPr bwMode="auto">
          <a:xfrm>
            <a:off x="12385695" y="4823954"/>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sz="4400" dirty="0">
                <a:solidFill>
                  <a:schemeClr val="accent1"/>
                </a:solidFill>
                <a:latin typeface="Arial Black" pitchFamily="34" charset="0"/>
              </a:rPr>
              <a:t>Findings</a:t>
            </a:r>
            <a:endParaRPr lang="en-US" sz="3200"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58342" y="1244275"/>
            <a:ext cx="2551941" cy="2277702"/>
          </a:xfrm>
          <a:prstGeom prst="rect">
            <a:avLst/>
          </a:prstGeom>
        </p:spPr>
      </p:pic>
      <p:sp>
        <p:nvSpPr>
          <p:cNvPr id="2" name="TextBox 1">
            <a:extLst>
              <a:ext uri="{FF2B5EF4-FFF2-40B4-BE49-F238E27FC236}">
                <a16:creationId xmlns:a16="http://schemas.microsoft.com/office/drawing/2014/main" id="{4CF8C774-BAA3-4D47-BD74-7E9F2174B4AB}"/>
              </a:ext>
            </a:extLst>
          </p:cNvPr>
          <p:cNvSpPr txBox="1"/>
          <p:nvPr/>
        </p:nvSpPr>
        <p:spPr>
          <a:xfrm>
            <a:off x="1092200" y="5846293"/>
            <a:ext cx="10097401" cy="4524315"/>
          </a:xfrm>
          <a:prstGeom prst="rect">
            <a:avLst/>
          </a:prstGeom>
          <a:noFill/>
        </p:spPr>
        <p:txBody>
          <a:bodyPr wrap="square" rtlCol="0">
            <a:spAutoFit/>
          </a:bodyPr>
          <a:lstStyle/>
          <a:p>
            <a:r>
              <a:rPr lang="en-US" sz="2400" dirty="0" err="1"/>
              <a:t>WeatherWear</a:t>
            </a:r>
            <a:r>
              <a:rPr lang="en-US" sz="2400" dirty="0"/>
              <a:t> is a Python-based intelligent clothing recommendation system that helps users choose what to wear based on real-time weather conditions. The system retrieves live meteorological data using the Open-</a:t>
            </a:r>
            <a:r>
              <a:rPr lang="en-US" sz="2400" dirty="0" err="1"/>
              <a:t>Meteo</a:t>
            </a:r>
            <a:r>
              <a:rPr lang="en-US" sz="2400" dirty="0"/>
              <a:t> API and analyzes temperature, humidity, wind speed, and precipitation to generate context-aware outfit suggestions for indoor or outdoor activities. The project integrates Python programming concepts, including API requests, JSON processing, conditional logic, datasets, and data visualization through Matplotlib. A 5-day temperature trend chart is also generated to enhance interpretability and demonstrate data analytics skills. </a:t>
            </a:r>
            <a:r>
              <a:rPr lang="en-US" sz="2400" dirty="0" err="1"/>
              <a:t>WeatherWear</a:t>
            </a:r>
            <a:r>
              <a:rPr lang="en-US" sz="2400" dirty="0"/>
              <a:t> highlights how Python can be used to solve practical, everyday problems by combining automation, data science, and user-centered design.</a:t>
            </a:r>
          </a:p>
        </p:txBody>
      </p:sp>
      <p:pic>
        <p:nvPicPr>
          <p:cNvPr id="7" name="Picture 6" descr="A graph with orange and blue lines&#10;&#10;AI-generated content may be incorrect.">
            <a:extLst>
              <a:ext uri="{FF2B5EF4-FFF2-40B4-BE49-F238E27FC236}">
                <a16:creationId xmlns:a16="http://schemas.microsoft.com/office/drawing/2014/main" id="{0D194B0A-DFD8-6585-9EF0-ECE9227442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80197" y="11070422"/>
            <a:ext cx="10532203" cy="7043053"/>
          </a:xfrm>
          <a:prstGeom prst="rect">
            <a:avLst/>
          </a:prstGeom>
        </p:spPr>
      </p:pic>
      <p:sp>
        <p:nvSpPr>
          <p:cNvPr id="8" name="TextBox 7">
            <a:extLst>
              <a:ext uri="{FF2B5EF4-FFF2-40B4-BE49-F238E27FC236}">
                <a16:creationId xmlns:a16="http://schemas.microsoft.com/office/drawing/2014/main" id="{78EA2049-A7FD-233C-2145-6846287ABBAB}"/>
              </a:ext>
            </a:extLst>
          </p:cNvPr>
          <p:cNvSpPr txBox="1"/>
          <p:nvPr/>
        </p:nvSpPr>
        <p:spPr>
          <a:xfrm>
            <a:off x="12480197" y="18516600"/>
            <a:ext cx="9236803" cy="769441"/>
          </a:xfrm>
          <a:prstGeom prst="rect">
            <a:avLst/>
          </a:prstGeom>
          <a:noFill/>
        </p:spPr>
        <p:txBody>
          <a:bodyPr wrap="square" rtlCol="0">
            <a:spAutoFit/>
          </a:bodyPr>
          <a:lstStyle/>
          <a:p>
            <a:r>
              <a:rPr lang="en-US" sz="4400" dirty="0">
                <a:solidFill>
                  <a:schemeClr val="accent1"/>
                </a:solidFill>
                <a:latin typeface="Arial Black" pitchFamily="34" charset="0"/>
                <a:cs typeface="Arial" panose="020B0604020202020204" pitchFamily="34" charset="0"/>
              </a:rPr>
              <a:t>Program Output Screenshot</a:t>
            </a:r>
            <a:endParaRPr lang="en-US" sz="4400" b="1" dirty="0">
              <a:solidFill>
                <a:schemeClr val="accent1"/>
              </a:solidFill>
            </a:endParaRPr>
          </a:p>
        </p:txBody>
      </p:sp>
      <p:pic>
        <p:nvPicPr>
          <p:cNvPr id="10" name="Picture 9" descr="A screenshot of a computer&#10;&#10;AI-generated content may be incorrect.">
            <a:extLst>
              <a:ext uri="{FF2B5EF4-FFF2-40B4-BE49-F238E27FC236}">
                <a16:creationId xmlns:a16="http://schemas.microsoft.com/office/drawing/2014/main" id="{38DDF204-C089-7E4F-84BF-24AF99340F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80196" y="19689166"/>
            <a:ext cx="10532203" cy="6590416"/>
          </a:xfrm>
          <a:prstGeom prst="rect">
            <a:avLst/>
          </a:prstGeom>
        </p:spPr>
      </p:pic>
      <p:sp>
        <p:nvSpPr>
          <p:cNvPr id="13" name="TextBox 12">
            <a:extLst>
              <a:ext uri="{FF2B5EF4-FFF2-40B4-BE49-F238E27FC236}">
                <a16:creationId xmlns:a16="http://schemas.microsoft.com/office/drawing/2014/main" id="{AB99B4D2-317F-DA43-14CD-2510DA2BCD40}"/>
              </a:ext>
            </a:extLst>
          </p:cNvPr>
          <p:cNvSpPr txBox="1"/>
          <p:nvPr/>
        </p:nvSpPr>
        <p:spPr>
          <a:xfrm>
            <a:off x="25527000" y="10058400"/>
            <a:ext cx="9352516" cy="769441"/>
          </a:xfrm>
          <a:prstGeom prst="rect">
            <a:avLst/>
          </a:prstGeom>
          <a:noFill/>
        </p:spPr>
        <p:txBody>
          <a:bodyPr wrap="square" rtlCol="0">
            <a:spAutoFit/>
          </a:bodyPr>
          <a:lstStyle/>
          <a:p>
            <a:pPr defTabSz="3760788">
              <a:spcBef>
                <a:spcPct val="50000"/>
              </a:spcBef>
              <a:defRPr/>
            </a:pPr>
            <a:r>
              <a:rPr lang="en-US" sz="4400" dirty="0">
                <a:solidFill>
                  <a:schemeClr val="accent1"/>
                </a:solidFill>
                <a:latin typeface="Arial Black" pitchFamily="34" charset="0"/>
                <a:cs typeface="Arial" panose="020B0604020202020204" pitchFamily="34" charset="0"/>
              </a:rPr>
              <a:t>Technologies Used</a:t>
            </a:r>
            <a:endParaRPr lang="en-US" sz="4400" dirty="0">
              <a:latin typeface="Arial" panose="020B0604020202020204" pitchFamily="34" charset="0"/>
              <a:cs typeface="Arial" panose="020B0604020202020204" pitchFamily="34" charset="0"/>
            </a:endParaRPr>
          </a:p>
        </p:txBody>
      </p:sp>
      <p:pic>
        <p:nvPicPr>
          <p:cNvPr id="16" name="Picture 15" descr="A symbol of a medical staff with wings and a sacred geometry&#10;&#10;AI-generated content may be incorrect.">
            <a:extLst>
              <a:ext uri="{FF2B5EF4-FFF2-40B4-BE49-F238E27FC236}">
                <a16:creationId xmlns:a16="http://schemas.microsoft.com/office/drawing/2014/main" id="{C1AACD4C-9A4E-AEF4-9F89-AE42C5244A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13748" y="10963467"/>
            <a:ext cx="1409760" cy="1807810"/>
          </a:xfrm>
          <a:prstGeom prst="rect">
            <a:avLst/>
          </a:prstGeom>
        </p:spPr>
      </p:pic>
      <p:pic>
        <p:nvPicPr>
          <p:cNvPr id="18" name="Picture 17" descr="A blue and yellow snake logo&#10;&#10;AI-generated content may be incorrect.">
            <a:extLst>
              <a:ext uri="{FF2B5EF4-FFF2-40B4-BE49-F238E27FC236}">
                <a16:creationId xmlns:a16="http://schemas.microsoft.com/office/drawing/2014/main" id="{DFBB5D47-3575-AE24-97AC-EA174B2D9D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72632" y="11060863"/>
            <a:ext cx="1578109" cy="1578109"/>
          </a:xfrm>
          <a:prstGeom prst="rect">
            <a:avLst/>
          </a:prstGeom>
        </p:spPr>
      </p:pic>
      <p:pic>
        <p:nvPicPr>
          <p:cNvPr id="20" name="Picture 19" descr="A logo of a weather forecast&#10;&#10;AI-generated content may be incorrect.">
            <a:extLst>
              <a:ext uri="{FF2B5EF4-FFF2-40B4-BE49-F238E27FC236}">
                <a16:creationId xmlns:a16="http://schemas.microsoft.com/office/drawing/2014/main" id="{4318A5A3-C3D7-B9C1-6C55-29515A095A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32293" y="11060863"/>
            <a:ext cx="1644497" cy="1644497"/>
          </a:xfrm>
          <a:prstGeom prst="rect">
            <a:avLst/>
          </a:prstGeom>
        </p:spPr>
      </p:pic>
      <p:pic>
        <p:nvPicPr>
          <p:cNvPr id="22" name="Picture 21" descr="A colorful circular object with black background&#10;&#10;AI-generated content may be incorrect.">
            <a:extLst>
              <a:ext uri="{FF2B5EF4-FFF2-40B4-BE49-F238E27FC236}">
                <a16:creationId xmlns:a16="http://schemas.microsoft.com/office/drawing/2014/main" id="{EDC7786F-2918-33EA-46B2-1CC8165839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558342" y="11029385"/>
            <a:ext cx="1675975" cy="1675975"/>
          </a:xfrm>
          <a:prstGeom prst="rect">
            <a:avLst/>
          </a:prstGeom>
        </p:spPr>
      </p:pic>
      <p:sp>
        <p:nvSpPr>
          <p:cNvPr id="23" name="TextBox 22">
            <a:extLst>
              <a:ext uri="{FF2B5EF4-FFF2-40B4-BE49-F238E27FC236}">
                <a16:creationId xmlns:a16="http://schemas.microsoft.com/office/drawing/2014/main" id="{A6D83213-3798-120C-1DD5-96814E88CBBF}"/>
              </a:ext>
            </a:extLst>
          </p:cNvPr>
          <p:cNvSpPr txBox="1"/>
          <p:nvPr/>
        </p:nvSpPr>
        <p:spPr>
          <a:xfrm>
            <a:off x="25513748" y="12954000"/>
            <a:ext cx="8852452" cy="461665"/>
          </a:xfrm>
          <a:prstGeom prst="rect">
            <a:avLst/>
          </a:prstGeom>
          <a:noFill/>
        </p:spPr>
        <p:txBody>
          <a:bodyPr wrap="square" rtlCol="0">
            <a:spAutoFit/>
          </a:bodyPr>
          <a:lstStyle/>
          <a:p>
            <a:r>
              <a:rPr lang="en-US" sz="2400" dirty="0"/>
              <a:t>Requests              Python             </a:t>
            </a:r>
            <a:r>
              <a:rPr lang="en-US" sz="2400" dirty="0" err="1"/>
              <a:t>OpenMeteo</a:t>
            </a:r>
            <a:r>
              <a:rPr lang="en-US" sz="2400" dirty="0"/>
              <a:t>             Matplotlib</a:t>
            </a:r>
          </a:p>
        </p:txBody>
      </p:sp>
    </p:spTree>
  </p:cSld>
  <p:clrMapOvr>
    <a:masterClrMapping/>
  </p:clrMapOvr>
</p:sld>
</file>

<file path=ppt/theme/theme1.xml><?xml version="1.0" encoding="utf-8"?>
<a:theme xmlns:a="http://schemas.openxmlformats.org/drawingml/2006/main" name="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e76e06e-6dc9-41d1-8a9f-c03742f3a7a3" xsi:nil="true"/>
    <lcf76f155ced4ddcb4097134ff3c332f xmlns="a3b0b6f5-45b6-417c-b616-a2fdc39bfd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F4D170D5BCF7247941969532C298561" ma:contentTypeVersion="15" ma:contentTypeDescription="Create a new document." ma:contentTypeScope="" ma:versionID="367acd99beb96f210f372df68f40d2b5">
  <xsd:schema xmlns:xsd="http://www.w3.org/2001/XMLSchema" xmlns:xs="http://www.w3.org/2001/XMLSchema" xmlns:p="http://schemas.microsoft.com/office/2006/metadata/properties" xmlns:ns2="a3b0b6f5-45b6-417c-b616-a2fdc39bfd94" xmlns:ns3="2e76e06e-6dc9-41d1-8a9f-c03742f3a7a3" targetNamespace="http://schemas.microsoft.com/office/2006/metadata/properties" ma:root="true" ma:fieldsID="616db39ffe08815341a0d9f6fc4c31da" ns2:_="" ns3:_="">
    <xsd:import namespace="a3b0b6f5-45b6-417c-b616-a2fdc39bfd94"/>
    <xsd:import namespace="2e76e06e-6dc9-41d1-8a9f-c03742f3a7a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b0b6f5-45b6-417c-b616-a2fdc39bfd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f3fd32b-b413-49a2-949f-b4baa8a2635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76e06e-6dc9-41d1-8a9f-c03742f3a7a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5c8407ad-7fbe-4d71-8002-5891a13565bf}" ma:internalName="TaxCatchAll" ma:showField="CatchAllData" ma:web="2e76e06e-6dc9-41d1-8a9f-c03742f3a7a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7AEC97-437E-422D-8522-B8B807CB25B9}">
  <ds:schemaRefs>
    <ds:schemaRef ds:uri="http://schemas.microsoft.com/office/2006/metadata/properties"/>
    <ds:schemaRef ds:uri="http://schemas.microsoft.com/office/infopath/2007/PartnerControls"/>
    <ds:schemaRef ds:uri="2e76e06e-6dc9-41d1-8a9f-c03742f3a7a3"/>
    <ds:schemaRef ds:uri="a3b0b6f5-45b6-417c-b616-a2fdc39bfd94"/>
  </ds:schemaRefs>
</ds:datastoreItem>
</file>

<file path=customXml/itemProps2.xml><?xml version="1.0" encoding="utf-8"?>
<ds:datastoreItem xmlns:ds="http://schemas.openxmlformats.org/officeDocument/2006/customXml" ds:itemID="{FFCFA0B2-59B0-45CC-B429-660F28A78A71}">
  <ds:schemaRefs>
    <ds:schemaRef ds:uri="http://schemas.microsoft.com/sharepoint/v3/contenttype/forms"/>
  </ds:schemaRefs>
</ds:datastoreItem>
</file>

<file path=customXml/itemProps3.xml><?xml version="1.0" encoding="utf-8"?>
<ds:datastoreItem xmlns:ds="http://schemas.openxmlformats.org/officeDocument/2006/customXml" ds:itemID="{43498294-D876-4275-A9FF-5EDAEDBD4E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b0b6f5-45b6-417c-b616-a2fdc39bfd94"/>
    <ds:schemaRef ds:uri="2e76e06e-6dc9-41d1-8a9f-c03742f3a7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1317</TotalTime>
  <Words>758</Words>
  <Application>Microsoft Macintosh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Century Gothic</vt:lpstr>
      <vt:lpstr>Office Theme</vt:lpstr>
      <vt:lpstr>PowerPoint Presentation</vt:lpstr>
    </vt:vector>
  </TitlesOfParts>
  <Company>Buffalo State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Sabit Fardin</cp:lastModifiedBy>
  <cp:revision>128</cp:revision>
  <dcterms:created xsi:type="dcterms:W3CDTF">2005-03-16T15:57:41Z</dcterms:created>
  <dcterms:modified xsi:type="dcterms:W3CDTF">2025-12-02T02:12:13Z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0x0101005F4D170D5BCF7247941969532C298561</vt:lpwstr>
  </property>
</Properties>
</file>